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  <p:sldId id="257" r:id="rId7"/>
    <p:sldId id="260" r:id="rId8"/>
    <p:sldId id="262" r:id="rId9"/>
    <p:sldId id="263" r:id="rId10"/>
    <p:sldId id="264" r:id="rId11"/>
    <p:sldId id="265" r:id="rId12"/>
    <p:sldId id="266" r:id="rId13"/>
    <p:sldId id="261" r:id="rId14"/>
    <p:sldId id="259" r:id="rId15"/>
    <p:sldId id="267" r:id="rId16"/>
    <p:sldId id="270" r:id="rId17"/>
    <p:sldId id="271" r:id="rId18"/>
    <p:sldId id="269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366" autoAdjust="0"/>
  </p:normalViewPr>
  <p:slideViewPr>
    <p:cSldViewPr snapToGrid="0">
      <p:cViewPr varScale="1">
        <p:scale>
          <a:sx n="104" d="100"/>
          <a:sy n="104" d="100"/>
        </p:scale>
        <p:origin x="1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5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52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6809673-896C-4B0F-9CB5-D9613424FA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220199" cy="11853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7A5A55-01F5-4731-8004-85D95A341195}"/>
              </a:ext>
            </a:extLst>
          </p:cNvPr>
          <p:cNvSpPr txBox="1"/>
          <p:nvPr userDrawn="1"/>
        </p:nvSpPr>
        <p:spPr>
          <a:xfrm>
            <a:off x="8024243" y="877894"/>
            <a:ext cx="109196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Phenomena" panose="00000500000000000000" pitchFamily="50" charset="0"/>
              </a:rPr>
              <a:t>www.ISA21.org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5FA0BC-08BE-406C-90B7-4BBEC71E10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06" y="832642"/>
            <a:ext cx="306108" cy="3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27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ADE779F-F327-4CBD-892E-84C018F74C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3542" y="5936340"/>
            <a:ext cx="9182100" cy="633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C55308-69A4-4F60-A6ED-E19B4D8009B8}"/>
              </a:ext>
            </a:extLst>
          </p:cNvPr>
          <p:cNvSpPr txBox="1"/>
          <p:nvPr userDrawn="1"/>
        </p:nvSpPr>
        <p:spPr>
          <a:xfrm>
            <a:off x="3648080" y="6351242"/>
            <a:ext cx="309732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>
                <a:solidFill>
                  <a:srgbClr val="122F4F"/>
                </a:solidFill>
                <a:latin typeface="Phenomena" panose="00000500000000000000" pitchFamily="50" charset="0"/>
              </a:rPr>
              <a:t>The International Society of Women Airline Pilots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5D2D32-AC58-4F60-AA0D-05967C308A0B}"/>
              </a:ext>
            </a:extLst>
          </p:cNvPr>
          <p:cNvSpPr txBox="1"/>
          <p:nvPr userDrawn="1"/>
        </p:nvSpPr>
        <p:spPr>
          <a:xfrm>
            <a:off x="820992" y="6389342"/>
            <a:ext cx="109196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>
                <a:solidFill>
                  <a:srgbClr val="122F4F"/>
                </a:solidFill>
                <a:latin typeface="Phenomena" panose="00000500000000000000" pitchFamily="50" charset="0"/>
              </a:rPr>
              <a:t>www.ISA21.org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A0D3F2-5778-400A-B9B8-AFBED30A2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5" y="6344090"/>
            <a:ext cx="306108" cy="3183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0706D7-49B0-4C50-B702-39B5D2CAE3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9220199" cy="11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035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0AB3290-95D4-466E-BF22-4EC8C8C14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9155168" cy="14668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9433DA-BE68-42FD-A1E5-91AC125B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3542" y="5936340"/>
            <a:ext cx="91821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69789A-80B0-41AF-B1B7-F7734D99A390}"/>
              </a:ext>
            </a:extLst>
          </p:cNvPr>
          <p:cNvSpPr txBox="1"/>
          <p:nvPr userDrawn="1"/>
        </p:nvSpPr>
        <p:spPr>
          <a:xfrm>
            <a:off x="3648076" y="6417917"/>
            <a:ext cx="527580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>
                <a:solidFill>
                  <a:srgbClr val="122F4F"/>
                </a:solidFill>
                <a:latin typeface="Phenomena" panose="00000500000000000000" pitchFamily="50" charset="0"/>
              </a:rPr>
              <a:t>The International Society of Women Airline Pilots is a 501(c)(3) Non-Profit Organization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F48DF-4C23-483D-8878-E4ECA5A90294}"/>
              </a:ext>
            </a:extLst>
          </p:cNvPr>
          <p:cNvSpPr txBox="1"/>
          <p:nvPr userDrawn="1"/>
        </p:nvSpPr>
        <p:spPr>
          <a:xfrm>
            <a:off x="820992" y="6456017"/>
            <a:ext cx="109196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>
                <a:solidFill>
                  <a:srgbClr val="122F4F"/>
                </a:solidFill>
                <a:latin typeface="Phenomena" panose="00000500000000000000" pitchFamily="50" charset="0"/>
              </a:rPr>
              <a:t>www.ISA21.org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4A74F6-5CFC-480B-93EA-91096763F5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5" y="6410765"/>
            <a:ext cx="306108" cy="40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5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41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1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0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D96DE-A517-44C3-A2A9-E69D72383777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AE7B6-8D8E-485D-998C-7EF8FA03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1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50" r:id="rId14"/>
    <p:sldLayoutId id="214748365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_JArEmCPRE" TargetMode="External"/><Relationship Id="rId2" Type="http://schemas.openxmlformats.org/officeDocument/2006/relationships/hyperlink" Target="https://www.youtube.com/watch?v=FlzI8gKFhZc&amp;feature=youtu.be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UnS59F7r9zY" TargetMode="External"/><Relationship Id="rId5" Type="http://schemas.openxmlformats.org/officeDocument/2006/relationships/hyperlink" Target="https://www.youtube.com/watch?v=B3i_MqqYSjg" TargetMode="External"/><Relationship Id="rId4" Type="http://schemas.openxmlformats.org/officeDocument/2006/relationships/hyperlink" Target="https://www.youtube.com/watch?v=SCIJ0F62og4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tiff"/><Relationship Id="rId4" Type="http://schemas.openxmlformats.org/officeDocument/2006/relationships/image" Target="../media/image11.png"/><Relationship Id="rId9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34C25-97A6-394A-822C-EA706D1A3056}"/>
              </a:ext>
            </a:extLst>
          </p:cNvPr>
          <p:cNvSpPr txBox="1"/>
          <p:nvPr/>
        </p:nvSpPr>
        <p:spPr>
          <a:xfrm>
            <a:off x="949390" y="2103326"/>
            <a:ext cx="6442031" cy="409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25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This presentation was designed for grade school ages (5-10 years old)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These kids will have short attention spans so keep that in mind with how in-depth you go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Wear your uniform and bring your hat to look the part!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This is a sample outline. Feel free to use these slides as a foundation to </a:t>
            </a:r>
            <a:r>
              <a:rPr lang="en-US" sz="1125" u="sng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customize</a:t>
            </a: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your own presentation to best suit </a:t>
            </a:r>
            <a:r>
              <a:rPr lang="en-US" sz="1125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your</a:t>
            </a: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125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event and audience</a:t>
            </a: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. 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Change the Titles, customize the text to your own experience, add photos of </a:t>
            </a:r>
            <a:r>
              <a:rPr lang="en-US" sz="1125" u="sng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YOU</a:t>
            </a: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!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To add a slide, “right click” on a slide to the left and click “Duplicate Slide to keep the Header Formatting.  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Email the presentation to yourself AND bring it on a portable flash drive to take to the classroom or event. (Just to have a backup!)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If you add video, test it once you get there before getting started.  Have the web address handy (opened in another window) or file loaded onto your flash drive as a backup so the transition goes smoothly. 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The audience is more interested in your story.  What made you want to become a pilot? Reference the activities and materials document for more ways to enhance your presentation.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Reference the activities and materials document for more ways to enhance your presentation.</a:t>
            </a:r>
            <a:endParaRPr lang="en-US" sz="1125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Find out beforehand how much time you have.  Time yourself and trim/add more content as needed.  Be sure to leave time at the end for questions! There will be some funny ones!</a:t>
            </a:r>
          </a:p>
          <a:p>
            <a:endParaRPr lang="en-US" sz="1125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Don’t forget to delete THIS SLIDE before giving your presentation. : )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Enjoy the event and thank you for volunteering to shape the next generation of aviators!</a:t>
            </a:r>
          </a:p>
        </p:txBody>
      </p:sp>
    </p:spTree>
    <p:extLst>
      <p:ext uri="{BB962C8B-B14F-4D97-AF65-F5344CB8AC3E}">
        <p14:creationId xmlns:p14="http://schemas.microsoft.com/office/powerpoint/2010/main" val="3373473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A2D49B-9287-D048-8D91-4010879F4FEE}"/>
              </a:ext>
            </a:extLst>
          </p:cNvPr>
          <p:cNvSpPr txBox="1"/>
          <p:nvPr/>
        </p:nvSpPr>
        <p:spPr>
          <a:xfrm>
            <a:off x="5332400" y="195909"/>
            <a:ext cx="40340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The Airplane I Fly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81940-EEC8-FE4F-BB83-684C46621BD1}"/>
              </a:ext>
            </a:extLst>
          </p:cNvPr>
          <p:cNvSpPr txBox="1"/>
          <p:nvPr/>
        </p:nvSpPr>
        <p:spPr>
          <a:xfrm>
            <a:off x="5109979" y="1794330"/>
            <a:ext cx="367567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Minimum Crew: 2 pilots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Weight: 585,000 lbs.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Cargo: 170,000 lbs.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Minimum Landing: 3,000 ft.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Passengers: 102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Range: 6200 miles (12 hrs.)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Speed: 500+ mph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Max Altitude: 45,000 ft.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Wingspan: 170 ft.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Length: 174 ft.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Height: 55 ft.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Width: 22 ft.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200CF-49D7-AC42-857D-A7C59647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5" y="2526305"/>
            <a:ext cx="4694003" cy="28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09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CF1E7-2DA5-D04F-B520-639622B69C41}"/>
              </a:ext>
            </a:extLst>
          </p:cNvPr>
          <p:cNvSpPr txBox="1"/>
          <p:nvPr/>
        </p:nvSpPr>
        <p:spPr>
          <a:xfrm>
            <a:off x="5165159" y="0"/>
            <a:ext cx="4138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How do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Airplanes Fly?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FF776-9F5A-9343-A8BE-E1456630A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35" y="1773881"/>
            <a:ext cx="5324529" cy="37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6C8A3E-DB2C-C542-905F-248366A00183}"/>
              </a:ext>
            </a:extLst>
          </p:cNvPr>
          <p:cNvSpPr txBox="1"/>
          <p:nvPr/>
        </p:nvSpPr>
        <p:spPr>
          <a:xfrm>
            <a:off x="5622324" y="110318"/>
            <a:ext cx="3521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How do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Airplanes Fly?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8498D-1CD7-EF45-8852-5B68809348F0}"/>
              </a:ext>
            </a:extLst>
          </p:cNvPr>
          <p:cNvSpPr txBox="1">
            <a:spLocks/>
          </p:cNvSpPr>
          <p:nvPr/>
        </p:nvSpPr>
        <p:spPr>
          <a:xfrm>
            <a:off x="642550" y="3070654"/>
            <a:ext cx="3496963" cy="1287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Bernoulli’s Principle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Paper Test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562DC-5B06-3C4D-A49B-A114F0C3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491" y="2070923"/>
            <a:ext cx="4227596" cy="29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5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0B1B86-B0DB-F540-B418-1F205F9BE2D9}"/>
              </a:ext>
            </a:extLst>
          </p:cNvPr>
          <p:cNvSpPr txBox="1"/>
          <p:nvPr/>
        </p:nvSpPr>
        <p:spPr>
          <a:xfrm>
            <a:off x="5671751" y="147387"/>
            <a:ext cx="34722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Pilot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BEBBC-3F7F-C249-839A-FBEA965A5A54}"/>
              </a:ext>
            </a:extLst>
          </p:cNvPr>
          <p:cNvSpPr txBox="1">
            <a:spLocks/>
          </p:cNvSpPr>
          <p:nvPr/>
        </p:nvSpPr>
        <p:spPr>
          <a:xfrm>
            <a:off x="733028" y="2293344"/>
            <a:ext cx="8410972" cy="30422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Looming Pilot Shortage – We NEED Pilots!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Expensive to pay for flight time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Need 1500 hours to become an airline pilot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Takes years of gaining experience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College Degree to be an airline pilot (most airlines)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Pilots get to travel for work and are away from home a couple days at a time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56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85EC21-E5E2-F045-92C9-88300E22F8F5}"/>
              </a:ext>
            </a:extLst>
          </p:cNvPr>
          <p:cNvSpPr txBox="1"/>
          <p:nvPr/>
        </p:nvSpPr>
        <p:spPr>
          <a:xfrm>
            <a:off x="5609968" y="85193"/>
            <a:ext cx="353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What does it take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to be a Pilot?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45EAC-DCA2-E14F-8561-BC0A70E2E361}"/>
              </a:ext>
            </a:extLst>
          </p:cNvPr>
          <p:cNvSpPr/>
          <p:nvPr/>
        </p:nvSpPr>
        <p:spPr>
          <a:xfrm>
            <a:off x="4361935" y="1988133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You have to love flying!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Be good at math and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Learn about how weather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Be able to read a map to find your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Be healthy and have good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Take all the required flying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Be responsible and make good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Be able to work on a team (crewmembers)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Start developing your skills 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D16B0-B755-7246-A30F-78D48540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915" y="1521360"/>
            <a:ext cx="2036434" cy="2036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3721C-161C-C140-8A29-876BD7F16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64" y="3710092"/>
            <a:ext cx="2988535" cy="18589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53590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A66F68-A933-3848-84F4-9E4DDDFA67DD}"/>
              </a:ext>
            </a:extLst>
          </p:cNvPr>
          <p:cNvSpPr txBox="1">
            <a:spLocks/>
          </p:cNvSpPr>
          <p:nvPr/>
        </p:nvSpPr>
        <p:spPr>
          <a:xfrm>
            <a:off x="441928" y="1857831"/>
            <a:ext cx="3623446" cy="3778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You get the best seat in the airplane with the best view!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Get paid to you what you LOVE!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Travel the world and explore new places!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Travel passes to family and friends!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Any other reasons you love being a pilot?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1038A-D306-E842-BA58-7CEC216E9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834" y="1467162"/>
            <a:ext cx="3466898" cy="2280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E26602-C344-164F-9549-1F4083481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834" y="3966503"/>
            <a:ext cx="3466898" cy="1950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C1946-0094-8940-8C91-CE2B15347199}"/>
              </a:ext>
            </a:extLst>
          </p:cNvPr>
          <p:cNvSpPr txBox="1"/>
          <p:nvPr/>
        </p:nvSpPr>
        <p:spPr>
          <a:xfrm>
            <a:off x="5585255" y="162145"/>
            <a:ext cx="35587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Benefits </a:t>
            </a:r>
          </a:p>
        </p:txBody>
      </p:sp>
    </p:spTree>
    <p:extLst>
      <p:ext uri="{BB962C8B-B14F-4D97-AF65-F5344CB8AC3E}">
        <p14:creationId xmlns:p14="http://schemas.microsoft.com/office/powerpoint/2010/main" val="987835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3AEC4-E7B1-8646-A111-772C276121F0}"/>
              </a:ext>
            </a:extLst>
          </p:cNvPr>
          <p:cNvSpPr txBox="1"/>
          <p:nvPr/>
        </p:nvSpPr>
        <p:spPr>
          <a:xfrm>
            <a:off x="5115697" y="147387"/>
            <a:ext cx="40283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8ECB7-5260-9845-92F6-C9AB57D3A912}"/>
              </a:ext>
            </a:extLst>
          </p:cNvPr>
          <p:cNvSpPr txBox="1"/>
          <p:nvPr/>
        </p:nvSpPr>
        <p:spPr>
          <a:xfrm>
            <a:off x="1430637" y="1861605"/>
            <a:ext cx="67248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/>
                <a:cs typeface="Franklin Gothic Medium"/>
              </a:rPr>
              <a:t>Video/Commercial from the Airline you work at or about the Airplane you fly.  </a:t>
            </a:r>
          </a:p>
          <a:p>
            <a:endParaRPr lang="en-US" dirty="0">
              <a:latin typeface="Franklin Gothic Medium"/>
            </a:endParaRPr>
          </a:p>
          <a:p>
            <a:r>
              <a:rPr lang="en-US" dirty="0">
                <a:latin typeface="Franklin Gothic Medium"/>
              </a:rPr>
              <a:t>YouTube is a good resource.</a:t>
            </a:r>
          </a:p>
          <a:p>
            <a:endParaRPr lang="en-US" dirty="0">
              <a:latin typeface="Franklin Gothic Medium"/>
            </a:endParaRPr>
          </a:p>
          <a:p>
            <a:r>
              <a:rPr lang="en-US" b="1" dirty="0">
                <a:latin typeface="+mj-lt"/>
              </a:rPr>
              <a:t>Here are some options of Videos to show: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Boldmethod.com &gt; </a:t>
            </a:r>
            <a:r>
              <a:rPr lang="en-US" dirty="0">
                <a:hlinkClick r:id="rId2"/>
              </a:rPr>
              <a:t>A day in the life of an airline pilot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types of Flying: YouTube: </a:t>
            </a:r>
            <a:r>
              <a:rPr lang="en-US" dirty="0">
                <a:hlinkClick r:id="rId3"/>
              </a:rPr>
              <a:t>What is General Aviation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St. Maarten Beach video </a:t>
            </a:r>
            <a:r>
              <a:rPr lang="en-US" dirty="0"/>
              <a:t>on YouTube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YouTube- </a:t>
            </a:r>
            <a:r>
              <a:rPr lang="en-US" dirty="0">
                <a:hlinkClick r:id="rId5"/>
              </a:rPr>
              <a:t>Landing at minimums in Aspen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Living the dream flying the B-737</a:t>
            </a:r>
            <a:endParaRPr lang="en-US" dirty="0"/>
          </a:p>
          <a:p>
            <a:endParaRPr lang="en-US" dirty="0">
              <a:latin typeface="Franklin Gothic Medium"/>
            </a:endParaRPr>
          </a:p>
          <a:p>
            <a:pPr marL="285750" indent="-285750" algn="ctr">
              <a:buFont typeface="Arial"/>
              <a:buChar char="•"/>
            </a:pPr>
            <a:endParaRPr lang="en-US" dirty="0">
              <a:latin typeface="Franklin Gothic Medium"/>
            </a:endParaRPr>
          </a:p>
          <a:p>
            <a:pPr algn="ctr"/>
            <a:endParaRPr lang="en-US" dirty="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706037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633E4-FD82-F14B-9536-6DCAC99CEE00}"/>
              </a:ext>
            </a:extLst>
          </p:cNvPr>
          <p:cNvSpPr txBox="1"/>
          <p:nvPr/>
        </p:nvSpPr>
        <p:spPr>
          <a:xfrm>
            <a:off x="5653503" y="172102"/>
            <a:ext cx="33733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62A787-F52F-2140-B509-8FE1098A4747}"/>
              </a:ext>
            </a:extLst>
          </p:cNvPr>
          <p:cNvGrpSpPr/>
          <p:nvPr/>
        </p:nvGrpSpPr>
        <p:grpSpPr>
          <a:xfrm>
            <a:off x="704333" y="1495123"/>
            <a:ext cx="7619489" cy="4238412"/>
            <a:chOff x="704333" y="1655761"/>
            <a:chExt cx="7619489" cy="42384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0609B7-BFFD-2B44-8955-51F3CD40A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5798" y="1655761"/>
              <a:ext cx="1480347" cy="2538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69AB79-9338-C242-93E0-EB9D7D5E0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333" y="1672869"/>
              <a:ext cx="2442755" cy="14472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3C95A5-B684-D849-996E-868D414D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1689" y="1663421"/>
              <a:ext cx="2081304" cy="25376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9C8C5C-87A4-DE4C-B8C2-2DD83214E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333" y="3282881"/>
              <a:ext cx="2442755" cy="125567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929B0A-589D-F54F-BEF3-0BF8EE4A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992" y="4701269"/>
              <a:ext cx="2442755" cy="11929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CE6206-6F94-704B-945E-87E21894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0006" y="4389863"/>
              <a:ext cx="4653816" cy="150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600A5D-0388-DD48-BF78-D3A566161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0201" y="1655761"/>
              <a:ext cx="983621" cy="2526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04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67D2A3-DA17-A740-AEC6-158972669231}"/>
              </a:ext>
            </a:extLst>
          </p:cNvPr>
          <p:cNvSpPr txBox="1"/>
          <p:nvPr/>
        </p:nvSpPr>
        <p:spPr>
          <a:xfrm>
            <a:off x="1681225" y="2384484"/>
            <a:ext cx="5441738" cy="211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25" b="1" dirty="0">
                <a:ln w="3175">
                  <a:solidFill>
                    <a:srgbClr val="E75886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Career Day</a:t>
            </a:r>
          </a:p>
          <a:p>
            <a:r>
              <a:rPr lang="en-US" sz="3000" b="1" dirty="0">
                <a:ln w="3175">
                  <a:solidFill>
                    <a:srgbClr val="E75886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Grade School</a:t>
            </a:r>
          </a:p>
          <a:p>
            <a:r>
              <a:rPr lang="en-US" sz="2250" b="1" dirty="0">
                <a:ln w="3175">
                  <a:solidFill>
                    <a:srgbClr val="E75886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Teacher’s Classroom</a:t>
            </a:r>
          </a:p>
          <a:p>
            <a:r>
              <a:rPr lang="en-US" sz="2250" b="1" dirty="0">
                <a:ln w="3175">
                  <a:solidFill>
                    <a:srgbClr val="E75886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cs typeface="Century Gothic"/>
              </a:rPr>
              <a:t>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8FF8E-34C7-D442-A558-CA814EA46089}"/>
              </a:ext>
            </a:extLst>
          </p:cNvPr>
          <p:cNvSpPr txBox="1"/>
          <p:nvPr/>
        </p:nvSpPr>
        <p:spPr>
          <a:xfrm>
            <a:off x="3776420" y="4728628"/>
            <a:ext cx="370416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75" b="1" dirty="0">
                <a:ln w="3175">
                  <a:solidFill>
                    <a:srgbClr val="E75886"/>
                  </a:solidFill>
                </a:ln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Name</a:t>
            </a:r>
          </a:p>
          <a:p>
            <a:pPr algn="r"/>
            <a:r>
              <a:rPr lang="en-US" sz="1875" b="1" dirty="0">
                <a:ln w="3175">
                  <a:solidFill>
                    <a:srgbClr val="E75886"/>
                  </a:solidFill>
                </a:ln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Pilot for xx Airline</a:t>
            </a:r>
          </a:p>
        </p:txBody>
      </p:sp>
    </p:spTree>
    <p:extLst>
      <p:ext uri="{BB962C8B-B14F-4D97-AF65-F5344CB8AC3E}">
        <p14:creationId xmlns:p14="http://schemas.microsoft.com/office/powerpoint/2010/main" val="155130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08F7A-BE7B-DB4D-854A-772C4EFEA027}"/>
              </a:ext>
            </a:extLst>
          </p:cNvPr>
          <p:cNvSpPr/>
          <p:nvPr/>
        </p:nvSpPr>
        <p:spPr>
          <a:xfrm>
            <a:off x="3206578" y="3554993"/>
            <a:ext cx="379970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www.youtube.com</a:t>
            </a:r>
            <a:r>
              <a:rPr lang="en-US" sz="1350" dirty="0"/>
              <a:t>/</a:t>
            </a:r>
            <a:r>
              <a:rPr lang="en-US" sz="1350" dirty="0" err="1"/>
              <a:t>watch?v</a:t>
            </a:r>
            <a:r>
              <a:rPr lang="en-US" sz="1350" dirty="0"/>
              <a:t>=aY3CzAIDrqw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5ECE0E-0783-634E-9DE5-066DD8C92DB5}"/>
              </a:ext>
            </a:extLst>
          </p:cNvPr>
          <p:cNvSpPr/>
          <p:nvPr/>
        </p:nvSpPr>
        <p:spPr>
          <a:xfrm>
            <a:off x="3206578" y="3974222"/>
            <a:ext cx="413333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www.youtube.com</a:t>
            </a:r>
            <a:r>
              <a:rPr lang="en-US" sz="1350" dirty="0"/>
              <a:t>/</a:t>
            </a:r>
            <a:r>
              <a:rPr lang="en-US" sz="1350" dirty="0" err="1"/>
              <a:t>watch?v</a:t>
            </a:r>
            <a:r>
              <a:rPr lang="en-US" sz="1350" dirty="0"/>
              <a:t>=QggNdV9TmvA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677F3D-EBF5-5C4F-9AD1-D0A1763B1B3B}"/>
              </a:ext>
            </a:extLst>
          </p:cNvPr>
          <p:cNvSpPr/>
          <p:nvPr/>
        </p:nvSpPr>
        <p:spPr>
          <a:xfrm>
            <a:off x="3206578" y="3105663"/>
            <a:ext cx="395725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www.youtube.com</a:t>
            </a:r>
            <a:r>
              <a:rPr lang="en-US" sz="1350" dirty="0"/>
              <a:t>/</a:t>
            </a:r>
            <a:r>
              <a:rPr lang="en-US" sz="1350" dirty="0" err="1"/>
              <a:t>watch?v</a:t>
            </a:r>
            <a:r>
              <a:rPr lang="en-US" sz="1350" dirty="0"/>
              <a:t>=q-0yTGVRPvk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70A55-5C49-7C4D-8286-5FA5BF8A59BB}"/>
              </a:ext>
            </a:extLst>
          </p:cNvPr>
          <p:cNvSpPr/>
          <p:nvPr/>
        </p:nvSpPr>
        <p:spPr>
          <a:xfrm>
            <a:off x="2418834" y="2632456"/>
            <a:ext cx="553273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Franklin Gothic Medium" panose="020B0603020102020204" pitchFamily="34" charset="0"/>
              </a:rPr>
              <a:t>Select a Short Video to get the kids’ attention and make it fun for them!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F0C9A-1F62-A440-9143-8834D71CA0FC}"/>
              </a:ext>
            </a:extLst>
          </p:cNvPr>
          <p:cNvSpPr txBox="1"/>
          <p:nvPr/>
        </p:nvSpPr>
        <p:spPr>
          <a:xfrm>
            <a:off x="5813748" y="196151"/>
            <a:ext cx="3052331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25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80496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7B593D-E98E-AA4C-8C8F-CBFCC601C34B}"/>
              </a:ext>
            </a:extLst>
          </p:cNvPr>
          <p:cNvSpPr txBox="1"/>
          <p:nvPr/>
        </p:nvSpPr>
        <p:spPr>
          <a:xfrm>
            <a:off x="5844745" y="171437"/>
            <a:ext cx="3052331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25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Audience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86FA2-C1BD-6F41-A9FB-FA5B4FA95B18}"/>
              </a:ext>
            </a:extLst>
          </p:cNvPr>
          <p:cNvSpPr txBox="1"/>
          <p:nvPr/>
        </p:nvSpPr>
        <p:spPr>
          <a:xfrm>
            <a:off x="1629872" y="2761281"/>
            <a:ext cx="2719918" cy="121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350" dirty="0">
                <a:latin typeface="Franklin Gothic Medium"/>
                <a:cs typeface="Franklin Gothic Medium"/>
              </a:rPr>
              <a:t>Who has flown on an airplane?</a:t>
            </a:r>
          </a:p>
          <a:p>
            <a:pPr marL="214313" indent="-214313">
              <a:buFont typeface="Arial"/>
              <a:buChar char="•"/>
            </a:pPr>
            <a:r>
              <a:rPr lang="en-US" sz="1350" dirty="0">
                <a:latin typeface="Franklin Gothic Medium"/>
                <a:cs typeface="Franklin Gothic Medium"/>
              </a:rPr>
              <a:t>Where did you go?</a:t>
            </a:r>
          </a:p>
          <a:p>
            <a:pPr marL="214313" indent="-214313">
              <a:buFont typeface="Arial"/>
              <a:buChar char="•"/>
            </a:pPr>
            <a:r>
              <a:rPr lang="en-US" sz="1350" dirty="0">
                <a:latin typeface="Franklin Gothic Medium"/>
                <a:cs typeface="Franklin Gothic Medium"/>
              </a:rPr>
              <a:t>Favorite part?</a:t>
            </a:r>
          </a:p>
          <a:p>
            <a:pPr marL="214313" indent="-214313">
              <a:buFont typeface="Arial"/>
              <a:buChar char="•"/>
            </a:pPr>
            <a:r>
              <a:rPr lang="en-US" sz="1350" dirty="0">
                <a:latin typeface="Franklin Gothic Medium"/>
                <a:cs typeface="Franklin Gothic Medium"/>
              </a:rPr>
              <a:t>Who wants to be a </a:t>
            </a:r>
            <a:r>
              <a:rPr lang="en-US" sz="1875" b="1" dirty="0">
                <a:latin typeface="Franklin Gothic Medium"/>
                <a:cs typeface="Franklin Gothic Medium"/>
              </a:rPr>
              <a:t>pilot</a:t>
            </a:r>
            <a:r>
              <a:rPr lang="en-US" sz="1350" dirty="0">
                <a:latin typeface="Franklin Gothic Medium"/>
                <a:cs typeface="Franklin Gothic Medium"/>
              </a:rPr>
              <a:t> when they grow up?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F565A-9C73-6645-99FF-C8A98011E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6" r="10743"/>
          <a:stretch/>
        </p:blipFill>
        <p:spPr>
          <a:xfrm>
            <a:off x="4729359" y="2288075"/>
            <a:ext cx="2932670" cy="25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69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EF2B7-93D1-F945-B5D8-D31D389D9476}"/>
              </a:ext>
            </a:extLst>
          </p:cNvPr>
          <p:cNvSpPr txBox="1"/>
          <p:nvPr/>
        </p:nvSpPr>
        <p:spPr>
          <a:xfrm>
            <a:off x="5733535" y="166693"/>
            <a:ext cx="327454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25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Trivia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FE93F-510D-424A-A6BB-A02239D7E023}"/>
              </a:ext>
            </a:extLst>
          </p:cNvPr>
          <p:cNvSpPr txBox="1"/>
          <p:nvPr/>
        </p:nvSpPr>
        <p:spPr>
          <a:xfrm>
            <a:off x="1556327" y="3087771"/>
            <a:ext cx="27199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350" dirty="0">
                <a:latin typeface="Franklin Gothic Medium"/>
                <a:cs typeface="Franklin Gothic Medium"/>
              </a:rPr>
              <a:t>What year was the first flight?</a:t>
            </a:r>
          </a:p>
          <a:p>
            <a:pPr marL="214313" indent="-214313">
              <a:buFont typeface="Arial"/>
              <a:buChar char="•"/>
            </a:pPr>
            <a:r>
              <a:rPr lang="en-US" sz="1350" dirty="0">
                <a:latin typeface="Franklin Gothic Medium"/>
                <a:cs typeface="Franklin Gothic Medium"/>
              </a:rPr>
              <a:t>Who were the pilots?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933A8-95FE-E94A-939E-0B4FBB8E3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24" t="21703" r="4627" b="17356"/>
          <a:stretch/>
        </p:blipFill>
        <p:spPr>
          <a:xfrm>
            <a:off x="4383248" y="2329554"/>
            <a:ext cx="3419242" cy="20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4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E149D7-4D2A-C94A-99A1-80BBA893697D}"/>
              </a:ext>
            </a:extLst>
          </p:cNvPr>
          <p:cNvSpPr txBox="1"/>
          <p:nvPr/>
        </p:nvSpPr>
        <p:spPr>
          <a:xfrm>
            <a:off x="5714999" y="176389"/>
            <a:ext cx="3429001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25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My Inspiration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5DE1BA-A41C-4043-82F3-B84C224DB587}"/>
              </a:ext>
            </a:extLst>
          </p:cNvPr>
          <p:cNvSpPr/>
          <p:nvPr/>
        </p:nvSpPr>
        <p:spPr>
          <a:xfrm>
            <a:off x="4697230" y="2886900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Franklin Gothic Medium" panose="020B0603020102020204" pitchFamily="34" charset="0"/>
              </a:rPr>
              <a:t>How old you were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Franklin Gothic Medium" panose="020B0603020102020204" pitchFamily="34" charset="0"/>
              </a:rPr>
              <a:t>Specific event when you first wanted to be a pilot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Franklin Gothic Medium" panose="020B0603020102020204" pitchFamily="34" charset="0"/>
              </a:rPr>
              <a:t>Role models?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6C221-A540-9A44-A636-D072BAD7D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956" y="2213166"/>
            <a:ext cx="2209793" cy="29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4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4A4C87-B0F2-6540-8C7A-8117F1C188F6}"/>
              </a:ext>
            </a:extLst>
          </p:cNvPr>
          <p:cNvSpPr txBox="1"/>
          <p:nvPr/>
        </p:nvSpPr>
        <p:spPr>
          <a:xfrm>
            <a:off x="5757655" y="144329"/>
            <a:ext cx="33816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Types of Pilots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118444-03DA-5448-9D03-F2E6697E1A7D}"/>
              </a:ext>
            </a:extLst>
          </p:cNvPr>
          <p:cNvGrpSpPr/>
          <p:nvPr/>
        </p:nvGrpSpPr>
        <p:grpSpPr>
          <a:xfrm>
            <a:off x="-15301" y="1154247"/>
            <a:ext cx="9159301" cy="4814067"/>
            <a:chOff x="-15301" y="1512593"/>
            <a:chExt cx="9159301" cy="48140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3E791B-D368-944C-8B88-1A5724A83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517298"/>
              <a:ext cx="2916195" cy="1989621"/>
            </a:xfrm>
            <a:prstGeom prst="rect">
              <a:avLst/>
            </a:prstGeom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201992-6BBB-944C-A48A-718C24480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5088"/>
            <a:stretch/>
          </p:blipFill>
          <p:spPr>
            <a:xfrm>
              <a:off x="4514105" y="5082356"/>
              <a:ext cx="1928596" cy="1244304"/>
            </a:xfrm>
            <a:prstGeom prst="rect">
              <a:avLst/>
            </a:prstGeom>
            <a:effectLst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6F197C-19A6-9443-96C5-9BE7FD530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6194" y="3310244"/>
              <a:ext cx="3172237" cy="17831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0DA502-75C5-5145-9810-A8552D3A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5301" y="4332372"/>
              <a:ext cx="3071749" cy="19937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3AEE41-11B4-8144-8E24-4601CDBF6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1116" y="1512995"/>
              <a:ext cx="3052884" cy="2026579"/>
            </a:xfrm>
            <a:prstGeom prst="rect">
              <a:avLst/>
            </a:prstGeom>
          </p:spPr>
        </p:pic>
        <p:pic>
          <p:nvPicPr>
            <p:cNvPr id="9" name="Picture 2" descr="https://upperlimitaviation.edu/wp-content/uploads/2016/06/Upper-Limit-C172-flying_at-Sunset.jpg">
              <a:extLst>
                <a:ext uri="{FF2B5EF4-FFF2-40B4-BE49-F238E27FC236}">
                  <a16:creationId xmlns:a16="http://schemas.microsoft.com/office/drawing/2014/main" id="{0AAFB0BF-8340-2A4A-ACA4-1FCFD30F8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1" r="16106" b="7606"/>
            <a:stretch/>
          </p:blipFill>
          <p:spPr bwMode="auto">
            <a:xfrm>
              <a:off x="6086395" y="3506920"/>
              <a:ext cx="3052884" cy="28197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BCB2EC-2455-F24C-A1D6-E828B8C1B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428" t="12337" r="428" b="2034"/>
            <a:stretch/>
          </p:blipFill>
          <p:spPr>
            <a:xfrm>
              <a:off x="3035547" y="5071316"/>
              <a:ext cx="1858197" cy="12548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AB061C-C980-2A4D-934C-00EFE1E2B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2950" y="3151351"/>
              <a:ext cx="3068519" cy="17271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DF367C-CB5F-D547-84A3-DC2D60AFC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16194" y="1512593"/>
              <a:ext cx="3195823" cy="1797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467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83E-EDD8-E341-BB4A-2090FC2D2C5B}"/>
              </a:ext>
            </a:extLst>
          </p:cNvPr>
          <p:cNvSpPr txBox="1"/>
          <p:nvPr/>
        </p:nvSpPr>
        <p:spPr>
          <a:xfrm>
            <a:off x="6030098" y="92630"/>
            <a:ext cx="2607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My Path to Becoming a Pilot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748D1-16D7-BC4B-BFDB-C011F3E6C397}"/>
              </a:ext>
            </a:extLst>
          </p:cNvPr>
          <p:cNvSpPr txBox="1"/>
          <p:nvPr/>
        </p:nvSpPr>
        <p:spPr>
          <a:xfrm>
            <a:off x="983048" y="1995049"/>
            <a:ext cx="36265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/>
                <a:cs typeface="Franklin Gothic Medium"/>
              </a:rPr>
              <a:t>Flight Training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School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Airplanes</a:t>
            </a:r>
          </a:p>
          <a:p>
            <a:endParaRPr lang="en-US" dirty="0">
              <a:latin typeface="Franklin Gothic Medium"/>
              <a:cs typeface="Franklin Gothic Medium"/>
            </a:endParaRPr>
          </a:p>
          <a:p>
            <a:r>
              <a:rPr lang="en-US" dirty="0">
                <a:latin typeface="Franklin Gothic Medium"/>
                <a:cs typeface="Franklin Gothic Medium"/>
              </a:rPr>
              <a:t>First Job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Company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Airplane flown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Franklin Gothic Medium"/>
            </a:endParaRPr>
          </a:p>
          <a:p>
            <a:r>
              <a:rPr lang="en-US" dirty="0">
                <a:latin typeface="Franklin Gothic Medium"/>
              </a:rPr>
              <a:t>Next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/>
              </a:rPr>
              <a:t>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/>
              </a:rPr>
              <a:t>Airplane flown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latin typeface="Franklin Gothic Medium"/>
            </a:endParaRPr>
          </a:p>
          <a:p>
            <a:endParaRPr lang="en-US" dirty="0">
              <a:latin typeface="Franklin Gothic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D9A01-5366-BF4B-B44C-F4D53752E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24"/>
          <a:stretch/>
        </p:blipFill>
        <p:spPr>
          <a:xfrm>
            <a:off x="5152767" y="3872531"/>
            <a:ext cx="3138617" cy="2043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58BD39-19F5-C444-9DDF-F233EFD15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767" y="1622886"/>
            <a:ext cx="3138617" cy="20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8A3CA-874C-6141-A307-499C88159175}"/>
              </a:ext>
            </a:extLst>
          </p:cNvPr>
          <p:cNvSpPr txBox="1"/>
          <p:nvPr/>
        </p:nvSpPr>
        <p:spPr>
          <a:xfrm>
            <a:off x="5745892" y="196961"/>
            <a:ext cx="32992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entury Gothic" panose="020B0502020202020204" pitchFamily="34" charset="0"/>
                <a:cs typeface="Bernard MT Condensed"/>
              </a:rPr>
              <a:t>About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DB772-8268-4840-9251-F3D871B5E790}"/>
              </a:ext>
            </a:extLst>
          </p:cNvPr>
          <p:cNvSpPr txBox="1"/>
          <p:nvPr/>
        </p:nvSpPr>
        <p:spPr>
          <a:xfrm>
            <a:off x="575275" y="2401383"/>
            <a:ext cx="36265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/>
                <a:cs typeface="Franklin Gothic Medium"/>
              </a:rPr>
              <a:t>Current Job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Job Title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How long you have been here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What you currently fly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Where you fly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Medium"/>
                <a:cs typeface="Franklin Gothic Medium"/>
              </a:rPr>
              <a:t>Anything particularly interesting about this job </a:t>
            </a:r>
            <a:endParaRPr lang="en-US" dirty="0">
              <a:latin typeface="Franklin Gothic Medium"/>
            </a:endParaRPr>
          </a:p>
          <a:p>
            <a:pPr marL="285750" indent="-285750" algn="ctr">
              <a:buFont typeface="Arial"/>
              <a:buChar char="•"/>
            </a:pPr>
            <a:endParaRPr lang="en-US" dirty="0">
              <a:latin typeface="Franklin Gothic Medium"/>
            </a:endParaRPr>
          </a:p>
          <a:p>
            <a:pPr algn="ctr"/>
            <a:endParaRPr lang="en-US" dirty="0">
              <a:latin typeface="Franklin Gothic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1937B-9F0F-5E48-90E4-F303E58A3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3" b="13334"/>
          <a:stretch/>
        </p:blipFill>
        <p:spPr>
          <a:xfrm>
            <a:off x="5128055" y="1828800"/>
            <a:ext cx="3167516" cy="41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CBA8A558BD5E478B1E6BDD962BFE4E" ma:contentTypeVersion="12" ma:contentTypeDescription="Create a new document." ma:contentTypeScope="" ma:versionID="fb9178fa7ca369857ca7fee6dd728262">
  <xsd:schema xmlns:xsd="http://www.w3.org/2001/XMLSchema" xmlns:xs="http://www.w3.org/2001/XMLSchema" xmlns:p="http://schemas.microsoft.com/office/2006/metadata/properties" xmlns:ns2="592842d5-3c91-414e-8c92-fd0fe33ff1e8" xmlns:ns3="7ab9722a-af42-411b-932b-7c598c1612d5" targetNamespace="http://schemas.microsoft.com/office/2006/metadata/properties" ma:root="true" ma:fieldsID="38f85c22ed6b6e489ba4f53076b8188f" ns2:_="" ns3:_="">
    <xsd:import namespace="592842d5-3c91-414e-8c92-fd0fe33ff1e8"/>
    <xsd:import namespace="7ab9722a-af42-411b-932b-7c598c1612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842d5-3c91-414e-8c92-fd0fe33ff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9722a-af42-411b-932b-7c598c1612d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87CCBD-D5D1-4FCB-A1A7-AFA5F80B5EC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3F66B0D-5135-47FF-826E-BEF4E3BC14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F200E5-0B65-46C3-81BB-180F6AE89E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2842d5-3c91-414e-8c92-fd0fe33ff1e8"/>
    <ds:schemaRef ds:uri="7ab9722a-af42-411b-932b-7c598c1612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803</Words>
  <Application>Microsoft Macintosh PowerPoint</Application>
  <PresentationFormat>On-screen Show (4:3)</PresentationFormat>
  <Paragraphs>117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Franklin Gothic Medium</vt:lpstr>
      <vt:lpstr>Phenomena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DellPc</dc:creator>
  <cp:lastModifiedBy>Christine Zoerlein</cp:lastModifiedBy>
  <cp:revision>8</cp:revision>
  <dcterms:created xsi:type="dcterms:W3CDTF">2020-07-27T10:08:49Z</dcterms:created>
  <dcterms:modified xsi:type="dcterms:W3CDTF">2020-08-23T17:25:09Z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0x0101006ECBA8A558BD5E478B1E6BDD962BFE4E</vt:lpwstr>
  </property>
</Properties>
</file>